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1"/>
  </p:notesMasterIdLst>
  <p:sldIdLst>
    <p:sldId id="257" r:id="rId2"/>
    <p:sldId id="338" r:id="rId3"/>
    <p:sldId id="260" r:id="rId4"/>
    <p:sldId id="318" r:id="rId5"/>
    <p:sldId id="319" r:id="rId6"/>
    <p:sldId id="333" r:id="rId7"/>
    <p:sldId id="329" r:id="rId8"/>
    <p:sldId id="330" r:id="rId9"/>
    <p:sldId id="315" r:id="rId10"/>
    <p:sldId id="334" r:id="rId11"/>
    <p:sldId id="344" r:id="rId12"/>
    <p:sldId id="262" r:id="rId13"/>
    <p:sldId id="265" r:id="rId14"/>
    <p:sldId id="266" r:id="rId15"/>
    <p:sldId id="267" r:id="rId16"/>
    <p:sldId id="340" r:id="rId17"/>
    <p:sldId id="34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6" y="1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1FD0-8FCD-4BB2-A39A-79FD08BB940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412C-8AFA-40E5-9559-A31022BF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3CF6E-E9B5-451B-B481-48E5538A3CA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9BFE-66CB-4874-A9BE-393E7571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AA95-0BC3-4E05-B8A5-97A956622771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943E-B408-46D5-87ED-B75A9FD9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u.lenobl.ru/Pg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4597" y="4971684"/>
            <a:ext cx="7920037" cy="8688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Адрес школы: г. Сосновый Бор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Ленинградской области , ул. Молодежная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д. 31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Сайт школы: </a:t>
            </a:r>
            <a:r>
              <a:rPr lang="en-U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http://sch6.edu.sbor.net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029" y="918330"/>
            <a:ext cx="88931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МУНИЦИПАЛЬНОЕ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БЮДЖЕТНОЕ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ОБЩЕОБРАЗОВАТЕЛЬНОЕ УЧРЕЖДЕНИЕ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«СРЕДНЯЯ ОБЩЕОБРАЗОВАТЕЛЬНАЯ ШКОЛА № 6»</a:t>
            </a:r>
          </a:p>
          <a:p>
            <a:pPr algn="ctr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 </a:t>
            </a:r>
          </a:p>
        </p:txBody>
      </p:sp>
      <p:pic>
        <p:nvPicPr>
          <p:cNvPr id="5" name="Picture 1" descr="C:\Users\Expert\Desktop\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75506"/>
            <a:ext cx="7369669" cy="314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6864" cy="623870"/>
          </a:xfrm>
        </p:spPr>
        <p:txBody>
          <a:bodyPr>
            <a:normAutofit fontScale="9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Список принадлежностей для занятий </a:t>
            </a:r>
            <a:br>
              <a:rPr lang="ru-RU" sz="3600" dirty="0"/>
            </a:br>
            <a:r>
              <a:rPr lang="ru-RU" sz="3600" dirty="0">
                <a:solidFill>
                  <a:schemeClr val="bg1"/>
                </a:solidFill>
              </a:rPr>
              <a:t>1. Пенал: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Набор цветных карандашей (6 цветов) 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Два простых карандаша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Шариковая ручка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Линейка (15см)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Ластик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2. </a:t>
            </a:r>
            <a:r>
              <a:rPr lang="ru-RU" sz="3600" dirty="0" err="1">
                <a:solidFill>
                  <a:schemeClr val="bg1"/>
                </a:solidFill>
              </a:rPr>
              <a:t>Бейджик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(указать </a:t>
            </a:r>
            <a:r>
              <a:rPr lang="ru-RU" sz="4000" dirty="0">
                <a:solidFill>
                  <a:schemeClr val="bg1"/>
                </a:solidFill>
              </a:rPr>
              <a:t>имя</a:t>
            </a:r>
            <a:r>
              <a:rPr lang="ru-RU" sz="2700" dirty="0">
                <a:solidFill>
                  <a:schemeClr val="bg1"/>
                </a:solidFill>
              </a:rPr>
              <a:t>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3. Папка для раздаточного материала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42051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6864" cy="623870"/>
          </a:xfrm>
        </p:spPr>
        <p:txBody>
          <a:bodyPr>
            <a:normAutofit fontScale="9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20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652" y="948690"/>
            <a:ext cx="6120680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Режим работы курсов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«ШКОЛА БУДУЩЕГО ПЕРВОКЛАССНИКА»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октябрь - апрель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28 дней (84 часа)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Расписание:</a:t>
            </a:r>
          </a:p>
          <a:p>
            <a:r>
              <a:rPr lang="ru-RU" dirty="0">
                <a:solidFill>
                  <a:schemeClr val="bg1"/>
                </a:solidFill>
              </a:rPr>
              <a:t>       Четверг                       с 17:30 до 19:10</a:t>
            </a:r>
          </a:p>
          <a:p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Курсы проводят:</a:t>
            </a:r>
          </a:p>
          <a:p>
            <a:r>
              <a:rPr lang="ru-RU" dirty="0">
                <a:solidFill>
                  <a:schemeClr val="bg1"/>
                </a:solidFill>
              </a:rPr>
              <a:t>• Блажко Ольга Петровна (к. 305)</a:t>
            </a:r>
          </a:p>
          <a:p>
            <a:r>
              <a:rPr lang="ru-RU" dirty="0">
                <a:solidFill>
                  <a:schemeClr val="bg1"/>
                </a:solidFill>
              </a:rPr>
              <a:t>• Малютина Елена Анатольевна (к. 205)</a:t>
            </a:r>
          </a:p>
          <a:p>
            <a:r>
              <a:rPr lang="ru-RU" dirty="0">
                <a:solidFill>
                  <a:schemeClr val="bg1"/>
                </a:solidFill>
              </a:rPr>
              <a:t>• </a:t>
            </a:r>
            <a:r>
              <a:rPr lang="ru-RU" dirty="0" err="1">
                <a:solidFill>
                  <a:schemeClr val="bg1"/>
                </a:solidFill>
              </a:rPr>
              <a:t>Сташок</a:t>
            </a:r>
            <a:r>
              <a:rPr lang="ru-RU" dirty="0">
                <a:solidFill>
                  <a:schemeClr val="bg1"/>
                </a:solidFill>
              </a:rPr>
              <a:t> Нина Ивановна(к. 213)</a:t>
            </a:r>
          </a:p>
          <a:p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Даты проведения:</a:t>
            </a:r>
          </a:p>
          <a:p>
            <a:r>
              <a:rPr lang="en-US" b="1" dirty="0">
                <a:solidFill>
                  <a:schemeClr val="bg1"/>
                </a:solidFill>
              </a:rPr>
              <a:t>I </a:t>
            </a:r>
            <a:r>
              <a:rPr lang="ru-RU" b="1" dirty="0">
                <a:solidFill>
                  <a:schemeClr val="bg1"/>
                </a:solidFill>
              </a:rPr>
              <a:t>полугодие</a:t>
            </a:r>
            <a:r>
              <a:rPr lang="en-US" b="1" dirty="0">
                <a:solidFill>
                  <a:schemeClr val="bg1"/>
                </a:solidFill>
              </a:rPr>
              <a:t>                         II</a:t>
            </a:r>
            <a:r>
              <a:rPr lang="ru-RU" b="1" dirty="0">
                <a:solidFill>
                  <a:schemeClr val="bg1"/>
                </a:solidFill>
              </a:rPr>
              <a:t> полугодие</a:t>
            </a:r>
          </a:p>
          <a:p>
            <a:r>
              <a:rPr lang="ru-RU" dirty="0">
                <a:solidFill>
                  <a:schemeClr val="bg1"/>
                </a:solidFill>
              </a:rPr>
              <a:t>ОКТЯБРЬ: 3, 10, 17, 24;    ЯНВАРЬ: 9, 16, 23, 30</a:t>
            </a:r>
          </a:p>
          <a:p>
            <a:r>
              <a:rPr lang="ru-RU" dirty="0">
                <a:solidFill>
                  <a:schemeClr val="bg1"/>
                </a:solidFill>
              </a:rPr>
              <a:t>НОЯБРЬ: 7, 14, 21, 28;      ФЕВРАЛЬ: 6,13 20, 27;</a:t>
            </a:r>
          </a:p>
          <a:p>
            <a:r>
              <a:rPr lang="ru-RU" dirty="0">
                <a:solidFill>
                  <a:schemeClr val="bg1"/>
                </a:solidFill>
              </a:rPr>
              <a:t>ДЕКАБРЬ: 5, 12,19, 26.      МАРТ: 6, 13, 20, 27;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                       АПРЕЛЬ: 3, 10, 17, 24.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8841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449" name="Содержимое 1"/>
          <p:cNvSpPr>
            <a:spLocks noGrp="1"/>
          </p:cNvSpPr>
          <p:nvPr>
            <p:ph idx="1"/>
          </p:nvPr>
        </p:nvSpPr>
        <p:spPr>
          <a:xfrm>
            <a:off x="323528" y="1692276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>
                <a:solidFill>
                  <a:srgbClr val="C00000"/>
                </a:solidFill>
              </a:rPr>
              <a:t>Организация приема обучающихся  в 1 класс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Вся подробная информация на сайте школы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http://sch6.edu.sbor.net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chemeClr val="bg1"/>
                </a:solidFill>
              </a:rPr>
              <a:t> в разделе «Приём в школу»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FFFF00"/>
                </a:solidFill>
              </a:rPr>
              <a:t>Территория  </a:t>
            </a:r>
            <a:r>
              <a:rPr lang="ru-RU" b="1" dirty="0">
                <a:solidFill>
                  <a:srgbClr val="FFFF00"/>
                </a:solidFill>
              </a:rPr>
              <a:t>закрепленная за МБОУ «СОШ №6»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932880"/>
              </p:ext>
            </p:extLst>
          </p:nvPr>
        </p:nvGraphicFramePr>
        <p:xfrm>
          <a:off x="1043608" y="1700807"/>
          <a:ext cx="7128792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3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Улица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Дом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Красных Фортов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23, 25, 27, 29, 31, 33, 35,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37, 39, 41, 45, 47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Машиностроителей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17,19,21,23,25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Парковая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 13, 15, 21а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Проспект Героев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51, 53, 55, 57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8545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детей в учреждении начинается с достижения ими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 6 лет 6 месяцев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отсутствии противопоказаний по состоянию здоровья,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не позже  8 лет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получения разрешения нужно обратиться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Комитет образования администрации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5770563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rgbClr val="0009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416824" cy="58356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         Приём заявлений в первый класс  для </a:t>
            </a:r>
            <a:r>
              <a:rPr lang="ru-RU" sz="2400" b="1" u="sng" dirty="0">
                <a:solidFill>
                  <a:schemeClr val="bg1"/>
                </a:solidFill>
              </a:rPr>
              <a:t>закреплённых лиц начинается  </a:t>
            </a:r>
            <a:r>
              <a:rPr lang="ru-RU" sz="2400" b="1" u="sng" dirty="0">
                <a:solidFill>
                  <a:srgbClr val="FF0000"/>
                </a:solidFill>
              </a:rPr>
              <a:t>с  1 апреля и завершается 30 июня  </a:t>
            </a:r>
            <a:r>
              <a:rPr lang="ru-RU" sz="2400" dirty="0">
                <a:solidFill>
                  <a:schemeClr val="bg1"/>
                </a:solidFill>
              </a:rPr>
              <a:t>текущего года.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         Приём заявлений в  первый  класс детей, </a:t>
            </a:r>
            <a:r>
              <a:rPr lang="ru-RU" sz="2400" b="1" u="sng" dirty="0">
                <a:solidFill>
                  <a:schemeClr val="bg1"/>
                </a:solidFill>
              </a:rPr>
              <a:t>не зарегистрированных </a:t>
            </a:r>
            <a:r>
              <a:rPr lang="ru-RU" sz="2400" dirty="0">
                <a:solidFill>
                  <a:schemeClr val="bg1"/>
                </a:solidFill>
              </a:rPr>
              <a:t>на закреплённой территории, но проживающих на территории </a:t>
            </a:r>
            <a:r>
              <a:rPr lang="ru-RU" sz="2400" dirty="0" err="1">
                <a:solidFill>
                  <a:schemeClr val="bg1"/>
                </a:solidFill>
              </a:rPr>
              <a:t>Сосновоборского</a:t>
            </a:r>
            <a:r>
              <a:rPr lang="ru-RU" sz="2400" dirty="0">
                <a:solidFill>
                  <a:schemeClr val="bg1"/>
                </a:solidFill>
              </a:rPr>
              <a:t> городского округа </a:t>
            </a:r>
            <a:r>
              <a:rPr lang="ru-RU" sz="2400" b="1" dirty="0">
                <a:solidFill>
                  <a:schemeClr val="bg1"/>
                </a:solidFill>
              </a:rPr>
              <a:t>начинается </a:t>
            </a:r>
            <a:r>
              <a:rPr lang="ru-RU" sz="2400" b="1" dirty="0">
                <a:solidFill>
                  <a:srgbClr val="FF0000"/>
                </a:solidFill>
              </a:rPr>
              <a:t>с 6 июля </a:t>
            </a:r>
            <a:r>
              <a:rPr lang="ru-RU" sz="2400" b="1" dirty="0">
                <a:solidFill>
                  <a:schemeClr val="bg1"/>
                </a:solidFill>
              </a:rPr>
              <a:t>текущего года до момента заполнения свободных мест, но не позднее 5 сентября текущего года.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rgbClr val="00091A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5770563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rgbClr val="0009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416824" cy="4608512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          </a:t>
            </a:r>
            <a:r>
              <a:rPr lang="ru-RU" sz="2400" b="1" dirty="0">
                <a:solidFill>
                  <a:schemeClr val="bg1"/>
                </a:solidFill>
              </a:rPr>
              <a:t>Прием в первые классы общеобразовательных организаций включает </a:t>
            </a:r>
            <a:r>
              <a:rPr lang="ru-RU" sz="2400" b="1" dirty="0">
                <a:solidFill>
                  <a:srgbClr val="FF0000"/>
                </a:solidFill>
              </a:rPr>
              <a:t>три шага:</a:t>
            </a:r>
          </a:p>
          <a:p>
            <a:pPr marL="274320" indent="-274320">
              <a:buNone/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marL="274320" indent="-274320"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I. Подача электронного заявления родителями (законными представителями) детей;</a:t>
            </a:r>
          </a:p>
          <a:p>
            <a:pPr marL="274320" indent="-274320">
              <a:buNone/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marL="274320" indent="-274320"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II. Предоставление документов в общеобразовательную организацию;</a:t>
            </a:r>
          </a:p>
          <a:p>
            <a:pPr marL="274320" indent="-274320">
              <a:buNone/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marL="274320" indent="-274320"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III. Принятие общеобразовательной организацией решения о зачислении ребенка или об отказе в зачислении.</a:t>
            </a:r>
            <a:endParaRPr lang="ru-RU" sz="3600" dirty="0">
              <a:solidFill>
                <a:srgbClr val="0009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4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5770563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rgbClr val="0009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416824" cy="4608512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          </a:t>
            </a:r>
            <a:r>
              <a:rPr lang="ru-RU" sz="2400" b="1" dirty="0">
                <a:solidFill>
                  <a:schemeClr val="bg1"/>
                </a:solidFill>
              </a:rPr>
              <a:t>Подача электронного заявления родителями (законными представителями) детей</a:t>
            </a:r>
            <a:endParaRPr lang="ru-RU" sz="3600" dirty="0">
              <a:solidFill>
                <a:srgbClr val="00091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328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В электронном виде </a:t>
            </a:r>
            <a:r>
              <a:rPr lang="en-US" sz="2400" dirty="0">
                <a:hlinkClick r:id="rId3"/>
              </a:rPr>
              <a:t>(</a:t>
            </a:r>
            <a:r>
              <a:rPr lang="en-US" sz="2400" dirty="0">
                <a:hlinkClick r:id="rId4"/>
              </a:rPr>
              <a:t>https://www.gosuslugi.ru</a:t>
            </a:r>
            <a:r>
              <a:rPr lang="en-US" sz="2400" dirty="0">
                <a:hlinkClick r:id="rId3"/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 В МФЦ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В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5118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Документы для подачи         заявления в 1 класс</a:t>
            </a:r>
          </a:p>
        </p:txBody>
      </p:sp>
      <p:sp>
        <p:nvSpPr>
          <p:cNvPr id="112641" name="Содержимое 2"/>
          <p:cNvSpPr>
            <a:spLocks noGrp="1"/>
          </p:cNvSpPr>
          <p:nvPr>
            <p:ph idx="1"/>
          </p:nvPr>
        </p:nvSpPr>
        <p:spPr>
          <a:xfrm>
            <a:off x="827584" y="2417329"/>
            <a:ext cx="8229600" cy="198238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99"/>
              </a:buClr>
            </a:pPr>
            <a:r>
              <a:rPr lang="ru-RU" sz="2800" b="1" dirty="0">
                <a:solidFill>
                  <a:schemeClr val="bg1"/>
                </a:solidFill>
              </a:rPr>
              <a:t>Паспорт родителя </a:t>
            </a:r>
            <a:r>
              <a:rPr lang="ru-RU" sz="2800" dirty="0">
                <a:solidFill>
                  <a:schemeClr val="bg1"/>
                </a:solidFill>
              </a:rPr>
              <a:t>(законного представителя)</a:t>
            </a:r>
          </a:p>
          <a:p>
            <a:pPr eaLnBrk="1" hangingPunct="1">
              <a:buClr>
                <a:srgbClr val="000099"/>
              </a:buClr>
            </a:pPr>
            <a:r>
              <a:rPr lang="ru-RU" sz="2800" b="1" dirty="0">
                <a:solidFill>
                  <a:schemeClr val="bg1"/>
                </a:solidFill>
              </a:rPr>
              <a:t>Свидетельства о рождении ребёнка</a:t>
            </a:r>
          </a:p>
          <a:p>
            <a:pPr eaLnBrk="1" hangingPunct="1">
              <a:buClr>
                <a:srgbClr val="000099"/>
              </a:buClr>
            </a:pPr>
            <a:r>
              <a:rPr lang="ru-RU" sz="2800" b="1" dirty="0">
                <a:solidFill>
                  <a:schemeClr val="bg1"/>
                </a:solidFill>
              </a:rPr>
              <a:t>СНИЛС </a:t>
            </a:r>
            <a:r>
              <a:rPr lang="ru-RU" sz="2800" dirty="0">
                <a:solidFill>
                  <a:schemeClr val="bg1"/>
                </a:solidFill>
              </a:rPr>
              <a:t>(ребёнка и законного представителя)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dirty="0"/>
          </a:p>
          <a:p>
            <a:pPr eaLnBrk="1" hangingPunct="1">
              <a:buFont typeface="Wingdings 2" pitchFamily="18" charset="2"/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36385" y="721634"/>
            <a:ext cx="8229600" cy="1143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dirty="0">
                <a:ln>
                  <a:noFill/>
                </a:ln>
                <a:solidFill>
                  <a:srgbClr val="FF0000"/>
                </a:solidFill>
                <a:effectLst/>
              </a:rPr>
              <a:t>Телефоны для справок:</a:t>
            </a:r>
          </a:p>
        </p:txBody>
      </p:sp>
      <p:sp>
        <p:nvSpPr>
          <p:cNvPr id="113666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4000" dirty="0">
                <a:solidFill>
                  <a:srgbClr val="00091A"/>
                </a:solidFill>
                <a:latin typeface="Times New Roman" pitchFamily="18" charset="0"/>
              </a:rPr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>
                <a:latin typeface="Times New Roman" pitchFamily="18" charset="0"/>
              </a:rPr>
              <a:t>              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</a:rPr>
              <a:t>4 – 39 – 22   Секретарь 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</a:rPr>
              <a:t>      7 – 09 – 65   зам.директора по УВР </a:t>
            </a:r>
          </a:p>
          <a:p>
            <a:pPr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</a:rPr>
              <a:t>Маслова Елена Николаевна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Сайт школы: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http://sch6.edu.sbor.net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dirty="0">
              <a:solidFill>
                <a:srgbClr val="00091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869560" cy="3816424"/>
          </a:xfrm>
        </p:spPr>
        <p:txBody>
          <a:bodyPr>
            <a:normAutofit/>
          </a:bodyPr>
          <a:lstStyle/>
          <a:p>
            <a:pPr algn="r"/>
            <a:r>
              <a:rPr lang="ru-RU" sz="3100" dirty="0">
                <a:solidFill>
                  <a:srgbClr val="C00000"/>
                </a:solidFill>
              </a:rPr>
              <a:t>«Быть готовым к школе – не  значит уметь читать, писать и считать. Быть готовым к школе – значит быть готовым всему научиться»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                                                              </a:t>
            </a:r>
            <a:r>
              <a:rPr lang="ru-RU" sz="2000" dirty="0">
                <a:solidFill>
                  <a:srgbClr val="C00000"/>
                </a:solidFill>
              </a:rPr>
              <a:t>Л.А. Венгер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                                                                                                детский психолог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5087" y="980728"/>
            <a:ext cx="7653537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9195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«Школа будущего первоклассника»</a:t>
            </a:r>
          </a:p>
        </p:txBody>
      </p:sp>
      <p:pic>
        <p:nvPicPr>
          <p:cNvPr id="73730" name="Picture 2" descr="I:\2012-2013\ФОТО\ЕА\2012-12-05 Подготовка 6-лет. +линейка\шестилетки 2012-2013\грамоты 4б + дошколята 00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136989"/>
            <a:ext cx="3234196" cy="1816965"/>
          </a:xfrm>
          <a:ln w="38100">
            <a:solidFill>
              <a:srgbClr val="FFFF00"/>
            </a:solidFill>
          </a:ln>
        </p:spPr>
      </p:pic>
      <p:pic>
        <p:nvPicPr>
          <p:cNvPr id="73731" name="Picture 3" descr="I:\2012-2013\ФОТО\ЕА\2012-12-05 Подготовка 6-лет. +линейка\шестилетки 2012-2013\Подготовка 6-лет. +линейка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344" y="1743388"/>
            <a:ext cx="4256757" cy="23936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3732" name="Picture 4" descr="I:\2012-2013\ФОТО\ЕА\2012-12-05 Подготовка 6-лет. +линейка\шестилетки 2012-2013\уроки + учебн.всреча 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617" y="3861048"/>
            <a:ext cx="3230194" cy="187250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159031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36712"/>
            <a:ext cx="8786874" cy="143192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Особенности программы по подготовке 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311" y="2262690"/>
            <a:ext cx="73448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chemeClr val="bg1"/>
                </a:solidFill>
              </a:rPr>
              <a:t>Цель:</a:t>
            </a:r>
            <a:r>
              <a:rPr lang="ru-RU" sz="2400" dirty="0">
                <a:solidFill>
                  <a:schemeClr val="bg1"/>
                </a:solidFill>
              </a:rPr>
              <a:t> создание условий для успешной адаптации детей к новым условиям и разносторонней подготовки детей дошкольного возраста к обучению в школе.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u="sng" dirty="0">
                <a:solidFill>
                  <a:schemeClr val="bg1"/>
                </a:solidFill>
              </a:rPr>
              <a:t>По содержанию:</a:t>
            </a:r>
            <a:r>
              <a:rPr lang="ru-RU" sz="2400" dirty="0">
                <a:solidFill>
                  <a:schemeClr val="bg1"/>
                </a:solidFill>
              </a:rPr>
              <a:t> не дублирование 1-го класса, а подготовка к систематическому обучению.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12582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4800"/>
            <a:ext cx="9001156" cy="14319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«Школа будущего первоклассника»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433048" cy="7029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7997" y="1196752"/>
            <a:ext cx="74264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+mj-lt"/>
              </a:rPr>
              <a:t>Задачи</a:t>
            </a:r>
            <a:r>
              <a:rPr lang="ru-RU" sz="2800" u="sng" dirty="0">
                <a:solidFill>
                  <a:srgbClr val="FF0000"/>
                </a:solidFill>
              </a:rPr>
              <a:t>: 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1.Снятие психологического стресса перед школой;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2.Развитие инициативности и самостоятельности;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3.Расширение словарного запаса;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4.Развитие зрительной, слуховой памяти;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5.Развитие свойств внимания;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6.Развитие умения логически мыслить;</a:t>
            </a:r>
          </a:p>
          <a:p>
            <a:r>
              <a:rPr lang="ru-RU" sz="2400" dirty="0">
                <a:solidFill>
                  <a:schemeClr val="bg1"/>
                </a:solidFill>
              </a:rPr>
              <a:t>7.Формирование навыков учебного сотрудничества; 8.Выравнивание стартовых возможностей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49080011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26876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848872" cy="221138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             Разделы программы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1. Формирование первичных математических представлений.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2.  Обучение грамоте и постановка руки.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3. Учимся думать и рассуждать.</a:t>
            </a:r>
            <a:br>
              <a:rPr lang="ru-RU" sz="2700" dirty="0">
                <a:solidFill>
                  <a:schemeClr val="bg1"/>
                </a:solidFill>
              </a:rPr>
            </a:b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   </a:t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4918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75851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Математические представления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6568" y="1330017"/>
            <a:ext cx="7344817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u="sng" dirty="0">
                <a:solidFill>
                  <a:schemeClr val="bg1"/>
                </a:solidFill>
              </a:rPr>
              <a:t>Знать</a:t>
            </a:r>
            <a:r>
              <a:rPr lang="ru-RU" sz="8000" dirty="0">
                <a:solidFill>
                  <a:schemeClr val="bg1"/>
                </a:solidFill>
              </a:rPr>
              <a:t>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Состав первого десятка;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Цифры;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Арифметические знаки: «-», «+», «=», «</a:t>
            </a:r>
            <a:r>
              <a:rPr lang="en-US" sz="8000" dirty="0">
                <a:solidFill>
                  <a:schemeClr val="bg1"/>
                </a:solidFill>
              </a:rPr>
              <a:t>&gt;</a:t>
            </a:r>
            <a:r>
              <a:rPr lang="ru-RU" sz="8000" dirty="0">
                <a:solidFill>
                  <a:schemeClr val="bg1"/>
                </a:solidFill>
              </a:rPr>
              <a:t>», «</a:t>
            </a:r>
            <a:r>
              <a:rPr lang="en-US" sz="8000" dirty="0">
                <a:solidFill>
                  <a:schemeClr val="bg1"/>
                </a:solidFill>
              </a:rPr>
              <a:t>&lt;</a:t>
            </a:r>
            <a:r>
              <a:rPr lang="ru-RU" sz="8000" dirty="0">
                <a:solidFill>
                  <a:schemeClr val="bg1"/>
                </a:solidFill>
              </a:rPr>
              <a:t>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Понятия: «большой­ - маленький», «высокий - ­низкий»,  «широкий­ - узкий»;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Знать основные геометрические фигуры: круг, квадрат,  прямоугольник, овал, многоугольник. </a:t>
            </a:r>
          </a:p>
          <a:p>
            <a:pPr algn="l"/>
            <a:endParaRPr lang="ru-RU" sz="8000" dirty="0">
              <a:solidFill>
                <a:schemeClr val="bg1"/>
              </a:solidFill>
            </a:endParaRPr>
          </a:p>
          <a:p>
            <a:pPr algn="l"/>
            <a:r>
              <a:rPr lang="ru-RU" sz="8000" u="sng" dirty="0">
                <a:solidFill>
                  <a:schemeClr val="bg1"/>
                </a:solidFill>
              </a:rPr>
              <a:t>Уметь: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Называть числа в прямом и обратном порядке;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Соотносить цифру и число предметов;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Пользоваться знаками арифметических действий;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Решать простейшие задачи в одно действие; ­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chemeClr val="bg1"/>
                </a:solidFill>
              </a:rPr>
              <a:t>Ориентироваться в пространстве и на листе бумаги: «справа,  слева, вверху, внизу, над, под, за и т.п.».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1"/>
              </a:solidFill>
            </a:endParaRPr>
          </a:p>
          <a:p>
            <a:pPr algn="l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93559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91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Развитие речи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761587"/>
            <a:ext cx="6912768" cy="357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Составлять предложения, рассказы по картинке;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Находить слова с определённым звуком;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Определять позицию звука в слове;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Правильно произносить все звуки и различать их на слух;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Отвечать на вопросы и задавать их;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Пересказывать не большие литературные тексты;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Умение строить простые предложения из 4 и более слов;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Умение использовать обобщающие понятия, подбирать определения к существительному.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bg1"/>
                </a:solidFill>
              </a:rPr>
              <a:t>Умение составлять маленькие рассказы о предметах и событиях.</a:t>
            </a:r>
          </a:p>
          <a:p>
            <a:pPr algn="l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9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632848" cy="4104456"/>
          </a:xfrm>
        </p:spPr>
        <p:txBody>
          <a:bodyPr>
            <a:normAutofit fontScale="90000"/>
          </a:bodyPr>
          <a:lstStyle/>
          <a:p>
            <a:br>
              <a:rPr lang="ru-RU" u="sng" dirty="0">
                <a:solidFill>
                  <a:schemeClr val="bg1"/>
                </a:solidFill>
              </a:rPr>
            </a:br>
            <a:r>
              <a:rPr lang="ru-RU" u="sng" dirty="0">
                <a:solidFill>
                  <a:schemeClr val="bg1"/>
                </a:solidFill>
              </a:rPr>
              <a:t>Начало занятий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3 октября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Занятия проводятся </a:t>
            </a:r>
            <a:r>
              <a:rPr lang="ru-RU" sz="4000" u="sng" dirty="0">
                <a:solidFill>
                  <a:schemeClr val="bg1"/>
                </a:solidFill>
              </a:rPr>
              <a:t>1 раз </a:t>
            </a:r>
            <a:r>
              <a:rPr lang="ru-RU" sz="4000" dirty="0">
                <a:solidFill>
                  <a:schemeClr val="bg1"/>
                </a:solidFill>
              </a:rPr>
              <a:t>в неделю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(четверг)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 17:30 до 19:10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</a:t>
            </a:r>
            <a:r>
              <a:rPr lang="ru-RU" sz="3100" dirty="0">
                <a:solidFill>
                  <a:schemeClr val="bg1"/>
                </a:solidFill>
              </a:rPr>
              <a:t> полугодие: октябрь, ноябрь, декабрь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II</a:t>
            </a:r>
            <a:r>
              <a:rPr lang="ru-RU" sz="3100" dirty="0">
                <a:solidFill>
                  <a:schemeClr val="bg1"/>
                </a:solidFill>
              </a:rPr>
              <a:t> полугодие: январь, февраль, март, апрель</a:t>
            </a:r>
            <a:br>
              <a:rPr lang="ru-RU" sz="3100" dirty="0">
                <a:solidFill>
                  <a:schemeClr val="bg1"/>
                </a:solidFill>
              </a:rPr>
            </a:b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Стоимость обучения 1548 руб./мес.</a:t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995</Words>
  <Application>Microsoft Office PowerPoint</Application>
  <PresentationFormat>Экран (4:3)</PresentationFormat>
  <Paragraphs>126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«Быть готовым к школе – не  значит уметь читать, писать и считать. Быть готовым к школе – значит быть готовым всему научиться»                                                               Л.А. Венгер                                                                                                  детский психолог</vt:lpstr>
      <vt:lpstr>«Школа будущего первоклассника»</vt:lpstr>
      <vt:lpstr>Особенности программы по подготовке дошкольников</vt:lpstr>
      <vt:lpstr>«Школа будущего первоклассника»</vt:lpstr>
      <vt:lpstr>               Разделы программы 1. Формирование первичных математических представлений. 2.  Обучение грамоте и постановка руки. 3. Учимся думать и рассуждать.      </vt:lpstr>
      <vt:lpstr>Математические представления</vt:lpstr>
      <vt:lpstr>Развитие речи</vt:lpstr>
      <vt:lpstr> Начало занятий 3 октября Занятия проводятся 1 раз в неделю (четверг) с 17:30 до 19:10 I полугодие: октябрь, ноябрь, декабрь II полугодие: январь, февраль, март, апрель  Стоимость обучения 1548 руб./мес. </vt:lpstr>
      <vt:lpstr>            Список принадлежностей для занятий  1. Пенал:  - Набор цветных карандашей (6 цветов)   - Два простых карандаша - Шариковая ручка - Линейка (15см) - Ластик 2. Бейджик (указать имя) 3. Папка для раздаточного материала   </vt:lpstr>
      <vt:lpstr>              </vt:lpstr>
      <vt:lpstr>Презентация PowerPoint</vt:lpstr>
      <vt:lpstr>Территория  закрепленная за МБОУ «СОШ №6»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для подачи         заявления в 1 класс</vt:lpstr>
      <vt:lpstr>Телефоны для справок: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ushyai</dc:creator>
  <cp:lastModifiedBy>Маслова Елена Николаевна</cp:lastModifiedBy>
  <cp:revision>161</cp:revision>
  <dcterms:created xsi:type="dcterms:W3CDTF">2015-09-22T07:58:07Z</dcterms:created>
  <dcterms:modified xsi:type="dcterms:W3CDTF">2024-09-26T10:39:51Z</dcterms:modified>
</cp:coreProperties>
</file>